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4" r:id="rId3"/>
    <p:sldId id="259" r:id="rId4"/>
    <p:sldId id="260" r:id="rId5"/>
    <p:sldId id="276" r:id="rId6"/>
    <p:sldId id="261" r:id="rId7"/>
    <p:sldId id="273" r:id="rId8"/>
    <p:sldId id="262" r:id="rId9"/>
    <p:sldId id="263" r:id="rId10"/>
    <p:sldId id="277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76" autoAdjust="0"/>
    <p:restoredTop sz="94660"/>
  </p:normalViewPr>
  <p:slideViewPr>
    <p:cSldViewPr snapToGrid="0">
      <p:cViewPr>
        <p:scale>
          <a:sx n="125" d="100"/>
          <a:sy n="125" d="100"/>
        </p:scale>
        <p:origin x="-7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834E-C819-4903-B530-1E83579B4621}" type="datetimeFigureOut">
              <a:rPr lang="en-ZA" smtClean="0"/>
              <a:pPr/>
              <a:t>2020/06/26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CEB82-7290-4BE0-BDF5-6EEDC0F4E23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98518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Show pupils all</a:t>
            </a:r>
            <a:r>
              <a:rPr lang="en-ZA" baseline="0" dirty="0" smtClean="0"/>
              <a:t> the information needed on a food label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417D-86F3-45C5-8F21-012AAA79668A}" type="slidenum">
              <a:rPr lang="en-ZA" smtClean="0">
                <a:solidFill>
                  <a:prstClr val="black"/>
                </a:solidFill>
              </a:rPr>
              <a:pPr/>
              <a:t>8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47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7CF6-D340-46FA-90B0-9FD823129A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98A-A735-43A8-AB9A-CEA931F7DCC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9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7CF6-D340-46FA-90B0-9FD823129A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98A-A735-43A8-AB9A-CEA931F7DCC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08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7CF6-D340-46FA-90B0-9FD823129A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98A-A735-43A8-AB9A-CEA931F7DCC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72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7CF6-D340-46FA-90B0-9FD823129A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98A-A735-43A8-AB9A-CEA931F7DCC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50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7CF6-D340-46FA-90B0-9FD823129A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98A-A735-43A8-AB9A-CEA931F7DCC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31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7CF6-D340-46FA-90B0-9FD823129A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98A-A735-43A8-AB9A-CEA931F7DCC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78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7CF6-D340-46FA-90B0-9FD823129A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98A-A735-43A8-AB9A-CEA931F7DCC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16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7CF6-D340-46FA-90B0-9FD823129A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98A-A735-43A8-AB9A-CEA931F7DCC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67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7CF6-D340-46FA-90B0-9FD823129A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98A-A735-43A8-AB9A-CEA931F7DCC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36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7CF6-D340-46FA-90B0-9FD823129A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98A-A735-43A8-AB9A-CEA931F7DCC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8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7CF6-D340-46FA-90B0-9FD823129A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498A-A735-43A8-AB9A-CEA931F7DCC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7CF6-D340-46FA-90B0-9FD823129A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2020/06/26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498A-A735-43A8-AB9A-CEA931F7DCC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7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682" y="1556794"/>
            <a:ext cx="5829300" cy="3456385"/>
          </a:xfrm>
        </p:spPr>
        <p:txBody>
          <a:bodyPr>
            <a:normAutofit fontScale="90000"/>
          </a:bodyPr>
          <a:lstStyle/>
          <a:p>
            <a:r>
              <a:rPr lang="en-Z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NUTRITIONAL AND FOOD RELATED HEALTH CONDITIONS</a:t>
            </a:r>
            <a:br>
              <a:rPr lang="en-Z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2000" dirty="0" smtClean="0"/>
              <a:t>Grade 12 Term 2 Week 2 Lesson 1</a:t>
            </a:r>
            <a:endParaRPr lang="en-ZA" sz="6000" dirty="0"/>
          </a:p>
        </p:txBody>
      </p:sp>
    </p:spTree>
    <p:extLst>
      <p:ext uri="{BB962C8B-B14F-4D97-AF65-F5344CB8AC3E}">
        <p14:creationId xmlns="" xmlns:p14="http://schemas.microsoft.com/office/powerpoint/2010/main" val="2756014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healthandbloom.com/Healthtips/wp-content/uploads/2014/02/calciu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9" y="133004"/>
            <a:ext cx="8111144" cy="6724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33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62445"/>
          </a:xfrm>
        </p:spPr>
        <p:txBody>
          <a:bodyPr>
            <a:normAutofit/>
          </a:bodyPr>
          <a:lstStyle/>
          <a:p>
            <a:pPr algn="ctr"/>
            <a:r>
              <a:rPr lang="en-ZA" sz="4800" b="1" dirty="0" smtClean="0"/>
              <a:t>You need strong bones today </a:t>
            </a:r>
            <a:endParaRPr lang="en-Z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35" y="893618"/>
            <a:ext cx="8374516" cy="5666670"/>
          </a:xfrm>
        </p:spPr>
        <p:txBody>
          <a:bodyPr>
            <a:normAutofit fontScale="92500"/>
          </a:bodyPr>
          <a:lstStyle/>
          <a:p>
            <a:r>
              <a:rPr lang="en-ZA" sz="3200" dirty="0" smtClean="0"/>
              <a:t>Eat a balanced diet rich in calcium</a:t>
            </a:r>
          </a:p>
          <a:p>
            <a:r>
              <a:rPr lang="en-ZA" sz="3200" dirty="0" smtClean="0"/>
              <a:t>Ensure an adequate intake </a:t>
            </a:r>
          </a:p>
          <a:p>
            <a:pPr marL="0" indent="0">
              <a:buNone/>
            </a:pPr>
            <a:r>
              <a:rPr lang="en-ZA" sz="3200" dirty="0"/>
              <a:t> </a:t>
            </a:r>
            <a:r>
              <a:rPr lang="en-ZA" sz="3200" dirty="0" smtClean="0"/>
              <a:t> of vitamin D</a:t>
            </a:r>
          </a:p>
          <a:p>
            <a:r>
              <a:rPr lang="en-ZA" sz="3200" dirty="0" smtClean="0"/>
              <a:t>Include sufficient amount </a:t>
            </a:r>
          </a:p>
          <a:p>
            <a:pPr marL="0" indent="0">
              <a:buNone/>
            </a:pPr>
            <a:r>
              <a:rPr lang="en-ZA" sz="3200" dirty="0"/>
              <a:t> </a:t>
            </a:r>
            <a:r>
              <a:rPr lang="en-ZA" sz="3200" dirty="0" smtClean="0"/>
              <a:t> of phosphorus</a:t>
            </a:r>
          </a:p>
          <a:p>
            <a:r>
              <a:rPr lang="en-ZA" sz="3200" dirty="0" smtClean="0"/>
              <a:t>Ensure sufficient intake </a:t>
            </a:r>
          </a:p>
          <a:p>
            <a:pPr marL="0" indent="0">
              <a:buNone/>
            </a:pPr>
            <a:r>
              <a:rPr lang="en-ZA" sz="3200" dirty="0"/>
              <a:t> </a:t>
            </a:r>
            <a:r>
              <a:rPr lang="en-ZA" sz="3200" dirty="0" smtClean="0"/>
              <a:t> of kilojoules</a:t>
            </a:r>
          </a:p>
          <a:p>
            <a:r>
              <a:rPr lang="en-ZA" sz="3200" dirty="0" smtClean="0"/>
              <a:t>Do regular weight-bearing exercise</a:t>
            </a:r>
          </a:p>
          <a:p>
            <a:r>
              <a:rPr lang="en-ZA" sz="3200" dirty="0" smtClean="0"/>
              <a:t>Do not smoke or drink excessive amount of alcohol</a:t>
            </a:r>
          </a:p>
          <a:p>
            <a:r>
              <a:rPr lang="en-ZA" sz="3200" dirty="0" smtClean="0"/>
              <a:t>Limit tea or coffee</a:t>
            </a:r>
          </a:p>
          <a:p>
            <a:r>
              <a:rPr lang="en-ZA" sz="3200" dirty="0" smtClean="0"/>
              <a:t>An adequate fluoride intake is recommended</a:t>
            </a:r>
          </a:p>
          <a:p>
            <a:endParaRPr lang="en-ZA" sz="3200" dirty="0"/>
          </a:p>
        </p:txBody>
      </p:sp>
      <p:pic>
        <p:nvPicPr>
          <p:cNvPr id="1026" name="Picture 2" descr="http://imbbpullzone.laedukreationpvt.netdna-cdn.com/wp-content/uploads/2010/11/quit-smoking-and-drin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61" y="2063628"/>
            <a:ext cx="4423144" cy="2168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52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osteoporosi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5" y="73480"/>
            <a:ext cx="8774567" cy="6547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59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910"/>
            <a:ext cx="7886700" cy="1215736"/>
          </a:xfrm>
        </p:spPr>
        <p:txBody>
          <a:bodyPr>
            <a:noAutofit/>
          </a:bodyPr>
          <a:lstStyle/>
          <a:p>
            <a:pPr algn="ctr"/>
            <a:r>
              <a:rPr lang="en-ZA" sz="4800" dirty="0" smtClean="0">
                <a:latin typeface="Britannic Bold" pitchFamily="34" charset="0"/>
              </a:rPr>
              <a:t>What is osteoporosis</a:t>
            </a:r>
            <a:endParaRPr lang="en-ZA" sz="4800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77" y="1371601"/>
            <a:ext cx="7886700" cy="50131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dirty="0" smtClean="0">
                <a:latin typeface="Bookman Old Style" pitchFamily="18" charset="0"/>
              </a:rPr>
              <a:t>The disease where bone density is reduced due to loss of calcium and other important minerals.</a:t>
            </a:r>
          </a:p>
          <a:p>
            <a:pPr marL="0" indent="0">
              <a:buNone/>
            </a:pPr>
            <a:r>
              <a:rPr lang="en-ZA" sz="3200" dirty="0" smtClean="0">
                <a:latin typeface="Bookman Old Style" pitchFamily="18" charset="0"/>
              </a:rPr>
              <a:t>The bones become </a:t>
            </a:r>
          </a:p>
          <a:p>
            <a:pPr marL="0" indent="0">
              <a:buNone/>
            </a:pPr>
            <a:r>
              <a:rPr lang="en-ZA" sz="3200" dirty="0" smtClean="0">
                <a:latin typeface="Bookman Old Style" pitchFamily="18" charset="0"/>
              </a:rPr>
              <a:t>increasingly porous </a:t>
            </a:r>
          </a:p>
          <a:p>
            <a:pPr marL="0" indent="0">
              <a:buNone/>
            </a:pPr>
            <a:r>
              <a:rPr lang="en-ZA" sz="3200" dirty="0" smtClean="0">
                <a:latin typeface="Bookman Old Style" pitchFamily="18" charset="0"/>
              </a:rPr>
              <a:t>and fracture easily.  </a:t>
            </a:r>
          </a:p>
        </p:txBody>
      </p:sp>
      <p:pic>
        <p:nvPicPr>
          <p:cNvPr id="1026" name="Picture 2" descr="http://www.ehealthmd.com/yms_images/hipbre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73" y="2724648"/>
            <a:ext cx="3331029" cy="3339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0350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webmd_rm_photo_of_porous_bo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8" y="1022167"/>
            <a:ext cx="3853963" cy="4941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thyroid-medication-causing-osteoporosis-14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66738"/>
            <a:ext cx="4260273" cy="572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5569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ienceblogs.com/lifelines/files/2014/11/osteoporo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2" y="97971"/>
            <a:ext cx="7776482" cy="6564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7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315"/>
            <a:ext cx="7886700" cy="1404256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>
                <a:latin typeface="Britannic Bold" panose="020B0903060703020204" pitchFamily="34" charset="0"/>
              </a:rPr>
              <a:t>Causes and risk factors of developing osteoporosis</a:t>
            </a:r>
            <a:endParaRPr lang="en-ZA" sz="4000" dirty="0">
              <a:latin typeface="Britannic Bold" panose="020B09030607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34886"/>
            <a:ext cx="8466365" cy="532311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sz="3200" dirty="0" smtClean="0"/>
              <a:t>Poor diet: low in calcium, phosphorus </a:t>
            </a:r>
          </a:p>
          <a:p>
            <a:pPr marL="0" indent="0">
              <a:buNone/>
            </a:pPr>
            <a:r>
              <a:rPr lang="en-ZA" sz="3200" dirty="0"/>
              <a:t> </a:t>
            </a:r>
            <a:r>
              <a:rPr lang="en-ZA" sz="3200" dirty="0" smtClean="0"/>
              <a:t>   and vitamin 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3200" dirty="0" smtClean="0"/>
              <a:t>Genetic factor/family </a:t>
            </a:r>
          </a:p>
          <a:p>
            <a:pPr marL="0" indent="0">
              <a:buNone/>
            </a:pPr>
            <a:r>
              <a:rPr lang="en-ZA" sz="3200" dirty="0" smtClean="0"/>
              <a:t>    history of osteoporosis.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3200" dirty="0" smtClean="0"/>
              <a:t>Body shape: short, small</a:t>
            </a:r>
          </a:p>
          <a:p>
            <a:pPr marL="0" indent="0">
              <a:buNone/>
            </a:pPr>
            <a:r>
              <a:rPr lang="en-ZA" sz="3200" dirty="0" smtClean="0"/>
              <a:t>    framed people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3200" dirty="0" smtClean="0"/>
              <a:t>Gender: low oestrogen</a:t>
            </a:r>
          </a:p>
          <a:p>
            <a:pPr marL="0" indent="0">
              <a:buNone/>
            </a:pPr>
            <a:r>
              <a:rPr lang="en-ZA" sz="3200" dirty="0"/>
              <a:t> </a:t>
            </a:r>
            <a:r>
              <a:rPr lang="en-ZA" sz="3200" dirty="0" smtClean="0"/>
              <a:t>   levels in women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3200" dirty="0" smtClean="0"/>
              <a:t>Age: menopausal women</a:t>
            </a:r>
          </a:p>
          <a:p>
            <a:pPr marL="0" indent="0">
              <a:buNone/>
            </a:pPr>
            <a:r>
              <a:rPr lang="en-ZA" sz="3200" dirty="0"/>
              <a:t> </a:t>
            </a:r>
            <a:r>
              <a:rPr lang="en-ZA" sz="3200" dirty="0" smtClean="0"/>
              <a:t>   lose calcium quickly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3200" dirty="0" smtClean="0"/>
              <a:t>Disease of hormone replacing glands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3200" dirty="0" smtClean="0"/>
              <a:t>Weight loss due to anorexia and </a:t>
            </a:r>
          </a:p>
          <a:p>
            <a:pPr marL="0" indent="0">
              <a:buNone/>
            </a:pPr>
            <a:r>
              <a:rPr lang="en-ZA" sz="3200" dirty="0"/>
              <a:t> </a:t>
            </a:r>
            <a:r>
              <a:rPr lang="en-ZA" sz="3200" dirty="0" smtClean="0"/>
              <a:t>   excessive exercise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3200" dirty="0" smtClean="0"/>
              <a:t>Alcohol and smoking </a:t>
            </a:r>
            <a:endParaRPr lang="en-ZA" sz="3200" dirty="0"/>
          </a:p>
        </p:txBody>
      </p:sp>
      <p:pic>
        <p:nvPicPr>
          <p:cNvPr id="4098" name="Picture 2" descr="http://www.healthline.com/hlcmsresource/images/slideshow/7-myths-osteoporsis/Myth-3--Only-old-people-should-worry-about-osteoporo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90" y="1776845"/>
            <a:ext cx="3630355" cy="3958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1598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800" b="1" dirty="0" smtClean="0"/>
              <a:t>Are you at risk?</a:t>
            </a:r>
            <a:endParaRPr lang="en-ZA" sz="4800" b="1" dirty="0"/>
          </a:p>
        </p:txBody>
      </p:sp>
      <p:pic>
        <p:nvPicPr>
          <p:cNvPr id="3074" name="Picture 2" descr="H:\word_m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32" y="264686"/>
            <a:ext cx="2811482" cy="6593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Osteoporosis-Risk-Fact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42" y="1898568"/>
            <a:ext cx="4677754" cy="4677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90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Osteoporo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21" y="522514"/>
            <a:ext cx="4972514" cy="5893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607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pic>
        <p:nvPicPr>
          <p:cNvPr id="5123" name="Picture 3" descr="H:\osteoporosis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5" y="1110343"/>
            <a:ext cx="4343400" cy="5423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73" y="391885"/>
            <a:ext cx="4052454" cy="6142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206" y="-1"/>
            <a:ext cx="4180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ZA" sz="3200" dirty="0" smtClean="0"/>
              <a:t> Regular exercise</a:t>
            </a:r>
          </a:p>
          <a:p>
            <a:pPr>
              <a:buFont typeface="Wingdings" pitchFamily="2" charset="2"/>
              <a:buChar char="v"/>
            </a:pPr>
            <a:r>
              <a:rPr lang="en-ZA" sz="3200" dirty="0" smtClean="0"/>
              <a:t> Calcium rich food</a:t>
            </a:r>
            <a:endParaRPr lang="en-ZA" sz="3200" dirty="0"/>
          </a:p>
        </p:txBody>
      </p:sp>
    </p:spTree>
    <p:extLst>
      <p:ext uri="{BB962C8B-B14F-4D97-AF65-F5344CB8AC3E}">
        <p14:creationId xmlns="" xmlns:p14="http://schemas.microsoft.com/office/powerpoint/2010/main" val="2913698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182</Words>
  <Application>Microsoft Office PowerPoint</Application>
  <PresentationFormat>On-screen Show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NUTRITIONAL AND FOOD RELATED HEALTH CONDITIONS Grade 12 Term 2 Week 2 Lesson 1</vt:lpstr>
      <vt:lpstr>Slide 2</vt:lpstr>
      <vt:lpstr>What is osteoporosis</vt:lpstr>
      <vt:lpstr>Slide 4</vt:lpstr>
      <vt:lpstr>Slide 5</vt:lpstr>
      <vt:lpstr>Causes and risk factors of developing osteoporosis</vt:lpstr>
      <vt:lpstr>Are you at risk?</vt:lpstr>
      <vt:lpstr>Slide 8</vt:lpstr>
      <vt:lpstr> </vt:lpstr>
      <vt:lpstr>Slide 10</vt:lpstr>
      <vt:lpstr>You need strong bones today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MARKETING PLAN ACCORDING TO THE 5P  MARKETING STRATEGY</dc:title>
  <dc:creator>Gareth Holton</dc:creator>
  <cp:keywords>G12 T2 W2 PP</cp:keywords>
  <cp:lastModifiedBy>user1</cp:lastModifiedBy>
  <cp:revision>37</cp:revision>
  <dcterms:created xsi:type="dcterms:W3CDTF">2014-11-20T08:30:06Z</dcterms:created>
  <dcterms:modified xsi:type="dcterms:W3CDTF">2020-06-26T10:20:43Z</dcterms:modified>
</cp:coreProperties>
</file>